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0"/>
  </p:notesMasterIdLst>
  <p:sldIdLst>
    <p:sldId id="256" r:id="rId2"/>
    <p:sldId id="263" r:id="rId3"/>
    <p:sldId id="257" r:id="rId4"/>
    <p:sldId id="258" r:id="rId5"/>
    <p:sldId id="259" r:id="rId6"/>
    <p:sldId id="260" r:id="rId7"/>
    <p:sldId id="261" r:id="rId8"/>
    <p:sldId id="262" r:id="rId9"/>
  </p:sldIdLst>
  <p:sldSz cx="9144000" cy="6858000" type="screen4x3"/>
  <p:notesSz cx="6858000" cy="9144000"/>
  <p:custShowLst>
    <p:custShow name="Presentación personalizada 1" id="0">
      <p:sldLst>
        <p:sld r:id="rId2"/>
        <p:sld r:id="rId4"/>
        <p:sld r:id="rId5"/>
        <p:sld r:id="rId6"/>
      </p:sldLst>
    </p:custShow>
  </p:custShowLst>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485" autoAdjust="0"/>
    <p:restoredTop sz="94660"/>
  </p:normalViewPr>
  <p:slideViewPr>
    <p:cSldViewPr>
      <p:cViewPr varScale="1">
        <p:scale>
          <a:sx n="87" d="100"/>
          <a:sy n="87" d="100"/>
        </p:scale>
        <p:origin x="-1110" y="-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ES"/>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E6076D6-5DAE-43CA-8048-3739FB93B5B4}" type="datetimeFigureOut">
              <a:rPr lang="es-ES" smtClean="0"/>
              <a:t>30/05/2014</a:t>
            </a:fld>
            <a:endParaRPr lang="es-ES"/>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ES"/>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ES"/>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1E92391-807E-4A2F-9400-FE5BB4A6D059}" type="slidenum">
              <a:rPr lang="es-ES" smtClean="0"/>
              <a:t>‹Nº›</a:t>
            </a:fld>
            <a:endParaRPr lang="es-ES"/>
          </a:p>
        </p:txBody>
      </p:sp>
    </p:spTree>
    <p:extLst>
      <p:ext uri="{BB962C8B-B14F-4D97-AF65-F5344CB8AC3E}">
        <p14:creationId xmlns:p14="http://schemas.microsoft.com/office/powerpoint/2010/main" val="263966346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ES" dirty="0"/>
          </a:p>
        </p:txBody>
      </p:sp>
      <p:sp>
        <p:nvSpPr>
          <p:cNvPr id="4" name="3 Marcador de número de diapositiva"/>
          <p:cNvSpPr>
            <a:spLocks noGrp="1"/>
          </p:cNvSpPr>
          <p:nvPr>
            <p:ph type="sldNum" sz="quarter" idx="10"/>
          </p:nvPr>
        </p:nvSpPr>
        <p:spPr/>
        <p:txBody>
          <a:bodyPr/>
          <a:lstStyle/>
          <a:p>
            <a:fld id="{51E92391-807E-4A2F-9400-FE5BB4A6D059}" type="slidenum">
              <a:rPr lang="es-ES" smtClean="0"/>
              <a:t>2</a:t>
            </a:fld>
            <a:endParaRPr lang="es-ES"/>
          </a:p>
        </p:txBody>
      </p:sp>
    </p:spTree>
    <p:extLst>
      <p:ext uri="{BB962C8B-B14F-4D97-AF65-F5344CB8AC3E}">
        <p14:creationId xmlns:p14="http://schemas.microsoft.com/office/powerpoint/2010/main" val="15199999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11" name="Rectangle 10"/>
          <p:cNvSpPr/>
          <p:nvPr/>
        </p:nvSpPr>
        <p:spPr>
          <a:xfrm>
            <a:off x="0" y="3866920"/>
            <a:ext cx="9144000" cy="299108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0" y="0"/>
            <a:ext cx="9144000" cy="386692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1473795" y="5052545"/>
            <a:ext cx="5637010" cy="882119"/>
          </a:xfrm>
        </p:spPr>
        <p:txBody>
          <a:bodyPr>
            <a:normAutofit/>
          </a:bodyPr>
          <a:lstStyle>
            <a:lvl1pPr marL="0" indent="0" algn="l">
              <a:buNone/>
              <a:defRPr sz="22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n-US" dirty="0"/>
          </a:p>
        </p:txBody>
      </p:sp>
      <p:sp>
        <p:nvSpPr>
          <p:cNvPr id="4" name="Date Placeholder 3"/>
          <p:cNvSpPr>
            <a:spLocks noGrp="1"/>
          </p:cNvSpPr>
          <p:nvPr>
            <p:ph type="dt" sz="half" idx="10"/>
          </p:nvPr>
        </p:nvSpPr>
        <p:spPr/>
        <p:txBody>
          <a:bodyPr/>
          <a:lstStyle/>
          <a:p>
            <a:fld id="{E300F185-6868-4397-9DE3-F3C1F3F47BDE}" type="datetimeFigureOut">
              <a:rPr lang="es-ES" smtClean="0"/>
              <a:t>30/05/2014</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78FD323A-7097-4052-9E0E-249958D83DCE}" type="slidenum">
              <a:rPr lang="es-ES" smtClean="0"/>
              <a:t>‹Nº›</a:t>
            </a:fld>
            <a:endParaRPr lang="es-ES"/>
          </a:p>
        </p:txBody>
      </p:sp>
      <p:sp>
        <p:nvSpPr>
          <p:cNvPr id="2" name="Title 1"/>
          <p:cNvSpPr>
            <a:spLocks noGrp="1"/>
          </p:cNvSpPr>
          <p:nvPr>
            <p:ph type="ctrTitle"/>
          </p:nvPr>
        </p:nvSpPr>
        <p:spPr>
          <a:xfrm>
            <a:off x="817581" y="3132290"/>
            <a:ext cx="7175351" cy="1793167"/>
          </a:xfrm>
          <a:effectLst/>
        </p:spPr>
        <p:txBody>
          <a:bodyPr>
            <a:noAutofit/>
          </a:bodyPr>
          <a:lstStyle>
            <a:lvl1pPr marL="640080" indent="-457200" algn="l">
              <a:defRPr sz="5400"/>
            </a:lvl1pPr>
          </a:lstStyle>
          <a:p>
            <a:r>
              <a:rPr lang="es-ES" smtClean="0"/>
              <a:t>Haga clic para modificar el estilo de título del patrón</a:t>
            </a:r>
            <a:endParaRPr lang="en-US"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Vertical Text Placeholder 2"/>
          <p:cNvSpPr>
            <a:spLocks noGrp="1"/>
          </p:cNvSpPr>
          <p:nvPr>
            <p:ph type="body" orient="vert" idx="1"/>
          </p:nvPr>
        </p:nvSpPr>
        <p:spPr>
          <a:xfrm>
            <a:off x="1905000" y="731519"/>
            <a:ext cx="6400800" cy="3474720"/>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fld id="{E300F185-6868-4397-9DE3-F3C1F3F47BDE}" type="datetimeFigureOut">
              <a:rPr lang="es-ES" smtClean="0"/>
              <a:t>30/05/2014</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78FD323A-7097-4052-9E0E-249958D83DCE}" type="slidenum">
              <a:rPr lang="es-ES" smtClean="0"/>
              <a:t>‹Nº›</a:t>
            </a:fld>
            <a:endParaRPr lang="es-ES"/>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53758" y="376517"/>
            <a:ext cx="2057400" cy="5238339"/>
          </a:xfrm>
          <a:effectLst/>
        </p:spPr>
        <p:txBody>
          <a:bodyPr vert="eaVert"/>
          <a:lstStyle>
            <a:lvl1pPr algn="l">
              <a:defRPr/>
            </a:lvl1pPr>
          </a:lstStyle>
          <a:p>
            <a:r>
              <a:rPr lang="es-ES" smtClean="0"/>
              <a:t>Haga clic para modificar el estilo de título del patrón</a:t>
            </a:r>
            <a:endParaRPr lang="en-US"/>
          </a:p>
        </p:txBody>
      </p:sp>
      <p:sp>
        <p:nvSpPr>
          <p:cNvPr id="3" name="Vertical Text Placeholder 2"/>
          <p:cNvSpPr>
            <a:spLocks noGrp="1"/>
          </p:cNvSpPr>
          <p:nvPr>
            <p:ph type="body" orient="vert" idx="1"/>
          </p:nvPr>
        </p:nvSpPr>
        <p:spPr>
          <a:xfrm>
            <a:off x="3324113" y="731519"/>
            <a:ext cx="4829287" cy="4894729"/>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E300F185-6868-4397-9DE3-F3C1F3F47BDE}" type="datetimeFigureOut">
              <a:rPr lang="es-ES" smtClean="0"/>
              <a:t>30/05/2014</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78FD323A-7097-4052-9E0E-249958D83DCE}" type="slidenum">
              <a:rPr lang="es-ES" smtClean="0"/>
              <a:t>‹Nº›</a:t>
            </a:fld>
            <a:endParaRPr lang="es-ES"/>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E300F185-6868-4397-9DE3-F3C1F3F47BDE}" type="datetimeFigureOut">
              <a:rPr lang="es-ES" smtClean="0"/>
              <a:t>30/05/2014</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78FD323A-7097-4052-9E0E-249958D83DCE}" type="slidenum">
              <a:rPr lang="es-ES" smtClean="0"/>
              <a:t>‹Nº›</a:t>
            </a:fld>
            <a:endParaRPr lang="es-ES"/>
          </a:p>
        </p:txBody>
      </p:sp>
      <p:sp>
        <p:nvSpPr>
          <p:cNvPr id="8" name="Title 7"/>
          <p:cNvSpPr>
            <a:spLocks noGrp="1"/>
          </p:cNvSpPr>
          <p:nvPr>
            <p:ph type="title"/>
          </p:nvPr>
        </p:nvSpPr>
        <p:spPr/>
        <p:txBody>
          <a:bodyPr/>
          <a:lstStyle/>
          <a:p>
            <a:r>
              <a:rPr lang="es-ES" smtClean="0"/>
              <a:t>Haga clic para modificar el estilo de título del patrón</a:t>
            </a:r>
            <a:endParaRPr lang="en-US"/>
          </a:p>
        </p:txBody>
      </p:sp>
      <p:sp>
        <p:nvSpPr>
          <p:cNvPr id="10" name="Content Placeholder 9"/>
          <p:cNvSpPr>
            <a:spLocks noGrp="1"/>
          </p:cNvSpPr>
          <p:nvPr>
            <p:ph sz="quarter" idx="13"/>
          </p:nvPr>
        </p:nvSpPr>
        <p:spPr>
          <a:xfrm>
            <a:off x="1143000" y="731520"/>
            <a:ext cx="6400800" cy="3474720"/>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7" name="Rectangle 6"/>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2033195" y="2172648"/>
            <a:ext cx="5966666" cy="2423346"/>
          </a:xfrm>
          <a:effectLst/>
        </p:spPr>
        <p:txBody>
          <a:bodyPr anchor="b"/>
          <a:lstStyle>
            <a:lvl1pPr algn="r">
              <a:defRPr sz="4600" b="1" cap="none" baseline="0"/>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2022438" y="4607511"/>
            <a:ext cx="5970494" cy="835460"/>
          </a:xfrm>
        </p:spPr>
        <p:txBody>
          <a:bodyPr anchor="t"/>
          <a:lstStyle>
            <a:lvl1pPr marL="0" indent="0" algn="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E300F185-6868-4397-9DE3-F3C1F3F47BDE}" type="datetimeFigureOut">
              <a:rPr lang="es-ES" smtClean="0"/>
              <a:t>30/05/2014</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78FD323A-7097-4052-9E0E-249958D83DCE}" type="slidenum">
              <a:rPr lang="es-ES" smtClean="0"/>
              <a:t>‹Nº›</a:t>
            </a:fld>
            <a:endParaRPr lang="es-ES"/>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E300F185-6868-4397-9DE3-F3C1F3F47BDE}" type="datetimeFigureOut">
              <a:rPr lang="es-ES" smtClean="0"/>
              <a:t>30/05/2014</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78FD323A-7097-4052-9E0E-249958D83DCE}" type="slidenum">
              <a:rPr lang="es-ES" smtClean="0"/>
              <a:t>‹Nº›</a:t>
            </a:fld>
            <a:endParaRPr lang="es-ES"/>
          </a:p>
        </p:txBody>
      </p:sp>
      <p:sp>
        <p:nvSpPr>
          <p:cNvPr id="8" name="Title 7"/>
          <p:cNvSpPr>
            <a:spLocks noGrp="1"/>
          </p:cNvSpPr>
          <p:nvPr>
            <p:ph type="title"/>
          </p:nvPr>
        </p:nvSpPr>
        <p:spPr/>
        <p:txBody>
          <a:bodyPr/>
          <a:lstStyle/>
          <a:p>
            <a:r>
              <a:rPr lang="es-ES" smtClean="0"/>
              <a:t>Haga clic para modificar el estilo de título del patrón</a:t>
            </a:r>
            <a:endParaRPr lang="en-US"/>
          </a:p>
        </p:txBody>
      </p:sp>
      <p:sp>
        <p:nvSpPr>
          <p:cNvPr id="9" name="Content Placeholder 8"/>
          <p:cNvSpPr>
            <a:spLocks noGrp="1"/>
          </p:cNvSpPr>
          <p:nvPr>
            <p:ph sz="quarter" idx="13"/>
          </p:nvPr>
        </p:nvSpPr>
        <p:spPr>
          <a:xfrm>
            <a:off x="1142999" y="731519"/>
            <a:ext cx="3346704" cy="3474720"/>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11" name="Content Placeholder 10"/>
          <p:cNvSpPr>
            <a:spLocks noGrp="1"/>
          </p:cNvSpPr>
          <p:nvPr>
            <p:ph sz="quarter" idx="14"/>
          </p:nvPr>
        </p:nvSpPr>
        <p:spPr>
          <a:xfrm>
            <a:off x="4645152" y="731520"/>
            <a:ext cx="3346704" cy="3474720"/>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43000"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1156447" y="1400327"/>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4647302"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ctr" defTabSz="914400" rtl="0" eaLnBrk="1" latinLnBrk="0" hangingPunct="1">
              <a:spcBef>
                <a:spcPct val="20000"/>
              </a:spcBef>
              <a:spcAft>
                <a:spcPts val="300"/>
              </a:spcAft>
              <a:buClr>
                <a:schemeClr val="accent6">
                  <a:lumMod val="75000"/>
                </a:schemeClr>
              </a:buClr>
              <a:buSzPct val="130000"/>
              <a:buFont typeface="Georgia" pitchFamily="18" charset="0"/>
              <a:buNone/>
            </a:pPr>
            <a:r>
              <a:rPr lang="es-ES" smtClean="0"/>
              <a:t>Haga clic para modificar el estilo de texto del patrón</a:t>
            </a:r>
          </a:p>
        </p:txBody>
      </p:sp>
      <p:sp>
        <p:nvSpPr>
          <p:cNvPr id="6" name="Content Placeholder 5"/>
          <p:cNvSpPr>
            <a:spLocks noGrp="1"/>
          </p:cNvSpPr>
          <p:nvPr>
            <p:ph sz="quarter" idx="4"/>
          </p:nvPr>
        </p:nvSpPr>
        <p:spPr>
          <a:xfrm>
            <a:off x="4645025" y="1399032"/>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E300F185-6868-4397-9DE3-F3C1F3F47BDE}" type="datetimeFigureOut">
              <a:rPr lang="es-ES" smtClean="0"/>
              <a:t>30/05/2014</a:t>
            </a:fld>
            <a:endParaRPr lang="es-ES"/>
          </a:p>
        </p:txBody>
      </p:sp>
      <p:sp>
        <p:nvSpPr>
          <p:cNvPr id="8" name="Footer Placeholder 7"/>
          <p:cNvSpPr>
            <a:spLocks noGrp="1"/>
          </p:cNvSpPr>
          <p:nvPr>
            <p:ph type="ftr" sz="quarter" idx="11"/>
          </p:nvPr>
        </p:nvSpPr>
        <p:spPr/>
        <p:txBody>
          <a:bodyPr/>
          <a:lstStyle/>
          <a:p>
            <a:endParaRPr lang="es-ES"/>
          </a:p>
        </p:txBody>
      </p:sp>
      <p:sp>
        <p:nvSpPr>
          <p:cNvPr id="9" name="Slide Number Placeholder 8"/>
          <p:cNvSpPr>
            <a:spLocks noGrp="1"/>
          </p:cNvSpPr>
          <p:nvPr>
            <p:ph type="sldNum" sz="quarter" idx="12"/>
          </p:nvPr>
        </p:nvSpPr>
        <p:spPr/>
        <p:txBody>
          <a:bodyPr/>
          <a:lstStyle/>
          <a:p>
            <a:fld id="{78FD323A-7097-4052-9E0E-249958D83DCE}" type="slidenum">
              <a:rPr lang="es-ES" smtClean="0"/>
              <a:t>‹Nº›</a:t>
            </a:fld>
            <a:endParaRPr lang="es-ES"/>
          </a:p>
        </p:txBody>
      </p:sp>
      <p:sp>
        <p:nvSpPr>
          <p:cNvPr id="10" name="Title 9"/>
          <p:cNvSpPr>
            <a:spLocks noGrp="1"/>
          </p:cNvSpPr>
          <p:nvPr>
            <p:ph type="title"/>
          </p:nvPr>
        </p:nvSpPr>
        <p:spPr/>
        <p:txBody>
          <a:bodyPr/>
          <a:lstStyle/>
          <a:p>
            <a:r>
              <a:rPr lang="es-ES" smtClean="0"/>
              <a:t>Haga clic para modificar el estilo de título del patrón</a:t>
            </a:r>
            <a:endParaRPr lang="en-US"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E300F185-6868-4397-9DE3-F3C1F3F47BDE}" type="datetimeFigureOut">
              <a:rPr lang="es-ES" smtClean="0"/>
              <a:t>30/05/2014</a:t>
            </a:fld>
            <a:endParaRPr lang="es-ES"/>
          </a:p>
        </p:txBody>
      </p:sp>
      <p:sp>
        <p:nvSpPr>
          <p:cNvPr id="4" name="Footer Placeholder 3"/>
          <p:cNvSpPr>
            <a:spLocks noGrp="1"/>
          </p:cNvSpPr>
          <p:nvPr>
            <p:ph type="ftr" sz="quarter" idx="11"/>
          </p:nvPr>
        </p:nvSpPr>
        <p:spPr/>
        <p:txBody>
          <a:bodyPr/>
          <a:lstStyle/>
          <a:p>
            <a:endParaRPr lang="es-ES"/>
          </a:p>
        </p:txBody>
      </p:sp>
      <p:sp>
        <p:nvSpPr>
          <p:cNvPr id="5" name="Slide Number Placeholder 4"/>
          <p:cNvSpPr>
            <a:spLocks noGrp="1"/>
          </p:cNvSpPr>
          <p:nvPr>
            <p:ph type="sldNum" sz="quarter" idx="12"/>
          </p:nvPr>
        </p:nvSpPr>
        <p:spPr/>
        <p:txBody>
          <a:bodyPr/>
          <a:lstStyle/>
          <a:p>
            <a:fld id="{78FD323A-7097-4052-9E0E-249958D83DCE}" type="slidenum">
              <a:rPr lang="es-ES" smtClean="0"/>
              <a:t>‹Nº›</a:t>
            </a:fld>
            <a:endParaRPr lang="es-ES"/>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300F185-6868-4397-9DE3-F3C1F3F47BDE}" type="datetimeFigureOut">
              <a:rPr lang="es-ES" smtClean="0"/>
              <a:t>30/05/2014</a:t>
            </a:fld>
            <a:endParaRPr lang="es-ES"/>
          </a:p>
        </p:txBody>
      </p:sp>
      <p:sp>
        <p:nvSpPr>
          <p:cNvPr id="3" name="Footer Placeholder 2"/>
          <p:cNvSpPr>
            <a:spLocks noGrp="1"/>
          </p:cNvSpPr>
          <p:nvPr>
            <p:ph type="ftr" sz="quarter" idx="11"/>
          </p:nvPr>
        </p:nvSpPr>
        <p:spPr/>
        <p:txBody>
          <a:bodyPr/>
          <a:lstStyle/>
          <a:p>
            <a:endParaRPr lang="es-ES"/>
          </a:p>
        </p:txBody>
      </p:sp>
      <p:sp>
        <p:nvSpPr>
          <p:cNvPr id="4" name="Slide Number Placeholder 3"/>
          <p:cNvSpPr>
            <a:spLocks noGrp="1"/>
          </p:cNvSpPr>
          <p:nvPr>
            <p:ph type="sldNum" sz="quarter" idx="12"/>
          </p:nvPr>
        </p:nvSpPr>
        <p:spPr/>
        <p:txBody>
          <a:bodyPr/>
          <a:lstStyle/>
          <a:p>
            <a:fld id="{78FD323A-7097-4052-9E0E-249958D83DCE}" type="slidenum">
              <a:rPr lang="es-ES" smtClean="0"/>
              <a:t>‹Nº›</a:t>
            </a:fld>
            <a:endParaRPr lang="es-E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839095" y="2209800"/>
            <a:ext cx="3636085" cy="1258493"/>
          </a:xfrm>
          <a:effectLst/>
        </p:spPr>
        <p:txBody>
          <a:bodyPr anchor="b">
            <a:noAutofit/>
          </a:bodyPr>
          <a:lstStyle>
            <a:lvl1pPr marL="228600" indent="-228600" algn="l">
              <a:defRPr sz="2800" b="1">
                <a:effectLst/>
              </a:defRPr>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4593515" y="731520"/>
            <a:ext cx="4017085" cy="4894730"/>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1075765" y="3497802"/>
            <a:ext cx="3388660" cy="21395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E300F185-6868-4397-9DE3-F3C1F3F47BDE}" type="datetimeFigureOut">
              <a:rPr lang="es-ES" smtClean="0"/>
              <a:t>30/05/2014</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78FD323A-7097-4052-9E0E-249958D83DCE}" type="slidenum">
              <a:rPr lang="es-ES" smtClean="0"/>
              <a:t>‹Nº›</a:t>
            </a:fld>
            <a:endParaRPr lang="es-ES"/>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8" name="Rectangle 7"/>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4475175" y="1143000"/>
            <a:ext cx="4114800" cy="3127806"/>
          </a:xfrm>
          <a:prstGeom prst="roundRect">
            <a:avLst>
              <a:gd name="adj" fmla="val 4230"/>
            </a:avLst>
          </a:prstGeom>
          <a:solidFill>
            <a:schemeClr val="bg2">
              <a:lumMod val="90000"/>
            </a:schemeClr>
          </a:solidFill>
          <a:effectLst>
            <a:reflection blurRad="4350" stA="23000" endA="300" endPos="28000" dir="5400000" sy="-100000" algn="bl" rotWithShape="0"/>
          </a:effectLst>
          <a:scene3d>
            <a:camera prst="perspectiveContrastingLeftFacing" fov="1800000">
              <a:rot lat="300000" lon="2100000" rev="0"/>
            </a:camera>
            <a:lightRig rig="balanced" dir="t"/>
          </a:scene3d>
          <a:sp3d>
            <a:bevelT w="50800" h="50800"/>
          </a:sp3d>
        </p:spPr>
        <p:txBody>
          <a:bodyPr>
            <a:normAutofit/>
            <a:flatTx/>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877887" y="1010486"/>
            <a:ext cx="3694114" cy="2163020"/>
          </a:xfrm>
        </p:spPr>
        <p:txBody>
          <a:bodyPr anchor="b"/>
          <a:lstStyle>
            <a:lvl1pPr marL="182880" indent="-182880">
              <a:buFont typeface="Georgia" pitchFamily="18" charset="0"/>
              <a:buChar char="*"/>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E300F185-6868-4397-9DE3-F3C1F3F47BDE}" type="datetimeFigureOut">
              <a:rPr lang="es-ES" smtClean="0"/>
              <a:t>30/05/2014</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78FD323A-7097-4052-9E0E-249958D83DCE}" type="slidenum">
              <a:rPr lang="es-ES" smtClean="0"/>
              <a:t>‹Nº›</a:t>
            </a:fld>
            <a:endParaRPr lang="es-ES"/>
          </a:p>
        </p:txBody>
      </p:sp>
      <p:sp>
        <p:nvSpPr>
          <p:cNvPr id="2" name="Title 1"/>
          <p:cNvSpPr>
            <a:spLocks noGrp="1"/>
          </p:cNvSpPr>
          <p:nvPr>
            <p:ph type="title"/>
          </p:nvPr>
        </p:nvSpPr>
        <p:spPr>
          <a:xfrm>
            <a:off x="727268" y="4464421"/>
            <a:ext cx="6383538" cy="1143000"/>
          </a:xfrm>
        </p:spPr>
        <p:txBody>
          <a:bodyPr anchor="b">
            <a:noAutofit/>
          </a:bodyPr>
          <a:lstStyle>
            <a:lvl1pPr algn="l">
              <a:defRPr sz="4600" b="1"/>
            </a:lvl1pPr>
          </a:lstStyle>
          <a:p>
            <a:r>
              <a:rPr lang="es-ES" smtClean="0"/>
              <a:t>Haga clic para modificar el estilo de título del patrón</a:t>
            </a:r>
            <a:endParaRPr lang="en-US"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5105400"/>
            <a:ext cx="9144000" cy="175260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510540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3768304"/>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6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793289" y="4372168"/>
            <a:ext cx="6512511" cy="1143000"/>
          </a:xfrm>
          <a:prstGeom prst="rect">
            <a:avLst/>
          </a:prstGeom>
          <a:effectLst/>
        </p:spPr>
        <p:txBody>
          <a:bodyPr vert="horz" lIns="91440" tIns="45720" rIns="91440" bIns="45720" rtlCol="0" anchor="t" anchorCtr="0">
            <a:no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143000" y="732260"/>
            <a:ext cx="6400800" cy="3474720"/>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6172200" y="6172200"/>
            <a:ext cx="2514600" cy="365125"/>
          </a:xfrm>
          <a:prstGeom prst="rect">
            <a:avLst/>
          </a:prstGeom>
        </p:spPr>
        <p:txBody>
          <a:bodyPr vert="horz" lIns="91440" tIns="45720" rIns="91440" bIns="45720" rtlCol="0" anchor="ctr"/>
          <a:lstStyle>
            <a:lvl1pPr algn="r">
              <a:defRPr sz="1100" b="1">
                <a:solidFill>
                  <a:schemeClr val="tx1">
                    <a:lumMod val="50000"/>
                    <a:lumOff val="50000"/>
                  </a:schemeClr>
                </a:solidFill>
              </a:defRPr>
            </a:lvl1pPr>
          </a:lstStyle>
          <a:p>
            <a:fld id="{E300F185-6868-4397-9DE3-F3C1F3F47BDE}" type="datetimeFigureOut">
              <a:rPr lang="es-ES" smtClean="0"/>
              <a:t>30/05/2014</a:t>
            </a:fld>
            <a:endParaRPr lang="es-ES"/>
          </a:p>
        </p:txBody>
      </p:sp>
      <p:sp>
        <p:nvSpPr>
          <p:cNvPr id="5" name="Footer Placeholder 4"/>
          <p:cNvSpPr>
            <a:spLocks noGrp="1"/>
          </p:cNvSpPr>
          <p:nvPr>
            <p:ph type="ftr" sz="quarter" idx="3"/>
          </p:nvPr>
        </p:nvSpPr>
        <p:spPr>
          <a:xfrm>
            <a:off x="457199" y="6172200"/>
            <a:ext cx="3352801" cy="365125"/>
          </a:xfrm>
          <a:prstGeom prst="rect">
            <a:avLst/>
          </a:prstGeom>
        </p:spPr>
        <p:txBody>
          <a:bodyPr vert="horz" lIns="91440" tIns="45720" rIns="91440" bIns="45720" rtlCol="0" anchor="ctr"/>
          <a:lstStyle>
            <a:lvl1pPr algn="l">
              <a:defRPr sz="1100" b="1">
                <a:solidFill>
                  <a:schemeClr val="tx1">
                    <a:lumMod val="50000"/>
                    <a:lumOff val="50000"/>
                  </a:schemeClr>
                </a:solidFill>
              </a:defRPr>
            </a:lvl1pPr>
          </a:lstStyle>
          <a:p>
            <a:endParaRPr lang="es-ES"/>
          </a:p>
        </p:txBody>
      </p:sp>
      <p:sp>
        <p:nvSpPr>
          <p:cNvPr id="6" name="Slide Number Placeholder 5"/>
          <p:cNvSpPr>
            <a:spLocks noGrp="1"/>
          </p:cNvSpPr>
          <p:nvPr>
            <p:ph type="sldNum" sz="quarter" idx="4"/>
          </p:nvPr>
        </p:nvSpPr>
        <p:spPr>
          <a:xfrm>
            <a:off x="3810000" y="6172200"/>
            <a:ext cx="1828800" cy="365125"/>
          </a:xfrm>
          <a:prstGeom prst="rect">
            <a:avLst/>
          </a:prstGeom>
        </p:spPr>
        <p:txBody>
          <a:bodyPr vert="horz" lIns="91440" tIns="45720" rIns="91440" bIns="45720" rtlCol="0" anchor="ctr"/>
          <a:lstStyle>
            <a:lvl1pPr algn="ctr">
              <a:defRPr sz="1200" b="1">
                <a:solidFill>
                  <a:schemeClr val="tx1">
                    <a:lumMod val="50000"/>
                    <a:lumOff val="50000"/>
                  </a:schemeClr>
                </a:solidFill>
              </a:defRPr>
            </a:lvl1pPr>
          </a:lstStyle>
          <a:p>
            <a:fld id="{78FD323A-7097-4052-9E0E-249958D83DCE}" type="slidenum">
              <a:rPr lang="es-ES" smtClean="0"/>
              <a:t>‹Nº›</a:t>
            </a:fld>
            <a:endParaRPr lang="es-E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par>
    </p:tnLst>
  </p:timing>
  <p:txStyles>
    <p:title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hyperlink" Target="Legislacion%20y%20Nomina.docx"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NOMINA_PAGO_DE_SUELDOS_LW.xls"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www.youtube.com/watch?v=f6ebFeZ6meI"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Subtítulo"/>
          <p:cNvSpPr>
            <a:spLocks noGrp="1"/>
          </p:cNvSpPr>
          <p:nvPr>
            <p:ph type="subTitle" idx="1"/>
          </p:nvPr>
        </p:nvSpPr>
        <p:spPr>
          <a:xfrm>
            <a:off x="1259632" y="2924944"/>
            <a:ext cx="5637010" cy="3456384"/>
          </a:xfrm>
        </p:spPr>
        <p:txBody>
          <a:bodyPr>
            <a:normAutofit/>
          </a:bodyPr>
          <a:lstStyle/>
          <a:p>
            <a:pPr algn="ctr"/>
            <a:endParaRPr lang="es-ES" b="1" dirty="0" smtClean="0"/>
          </a:p>
          <a:p>
            <a:pPr algn="ctr"/>
            <a:r>
              <a:rPr lang="es-ES" b="1" dirty="0" smtClean="0"/>
              <a:t>ELABORADO POR:</a:t>
            </a:r>
          </a:p>
          <a:p>
            <a:pPr algn="ctr"/>
            <a:endParaRPr lang="es-ES" b="1" dirty="0"/>
          </a:p>
          <a:p>
            <a:pPr algn="ctr"/>
            <a:r>
              <a:rPr lang="es-ES" b="1" dirty="0" smtClean="0"/>
              <a:t>Ismenia Marín Calle</a:t>
            </a:r>
          </a:p>
          <a:p>
            <a:pPr algn="just"/>
            <a:endParaRPr lang="es-ES" b="1" dirty="0"/>
          </a:p>
          <a:p>
            <a:pPr algn="just"/>
            <a:endParaRPr lang="es-ES" b="1" dirty="0" smtClean="0"/>
          </a:p>
          <a:p>
            <a:pPr algn="just"/>
            <a:endParaRPr lang="es-ES" b="1" dirty="0"/>
          </a:p>
        </p:txBody>
      </p:sp>
      <p:sp>
        <p:nvSpPr>
          <p:cNvPr id="2" name="1 Título"/>
          <p:cNvSpPr>
            <a:spLocks noGrp="1"/>
          </p:cNvSpPr>
          <p:nvPr>
            <p:ph type="ctrTitle"/>
          </p:nvPr>
        </p:nvSpPr>
        <p:spPr>
          <a:xfrm>
            <a:off x="1043608" y="980728"/>
            <a:ext cx="7175351" cy="1793167"/>
          </a:xfrm>
        </p:spPr>
        <p:txBody>
          <a:bodyPr/>
          <a:lstStyle/>
          <a:p>
            <a:r>
              <a:rPr lang="es-ES" dirty="0" smtClean="0"/>
              <a:t>TRABAJO FINAL INFORMATICA</a:t>
            </a:r>
            <a:endParaRPr lang="es-ES" dirty="0"/>
          </a:p>
        </p:txBody>
      </p:sp>
    </p:spTree>
    <p:extLst>
      <p:ext uri="{BB962C8B-B14F-4D97-AF65-F5344CB8AC3E}">
        <p14:creationId xmlns:p14="http://schemas.microsoft.com/office/powerpoint/2010/main" val="47132743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1475656" y="548680"/>
            <a:ext cx="5409218" cy="923330"/>
          </a:xfrm>
          <a:prstGeom prst="rect">
            <a:avLst/>
          </a:prstGeom>
          <a:noFill/>
        </p:spPr>
        <p:txBody>
          <a:bodyPr wrap="square" lIns="91440" tIns="45720" rIns="91440" bIns="45720">
            <a:spAutoFit/>
          </a:bodyPr>
          <a:lstStyle/>
          <a:p>
            <a:pPr algn="ctr"/>
            <a:r>
              <a:rPr lang="es-ES" sz="5400" b="1" cap="none" spc="0" dirty="0" smtClean="0">
                <a:ln w="10541" cmpd="sng">
                  <a:solidFill>
                    <a:srgbClr val="7D7D7D">
                      <a:tint val="100000"/>
                      <a:shade val="100000"/>
                      <a:satMod val="110000"/>
                    </a:srgbClr>
                  </a:solidFill>
                  <a:prstDash val="solid"/>
                </a:ln>
                <a:solidFill>
                  <a:schemeClr val="tx2"/>
                </a:solidFill>
                <a:effectLst>
                  <a:outerShdw blurRad="38100" dist="38100" dir="2700000" algn="tl">
                    <a:srgbClr val="000000">
                      <a:alpha val="43137"/>
                    </a:srgbClr>
                  </a:outerShdw>
                </a:effectLst>
              </a:rPr>
              <a:t>INTRODUCCIN</a:t>
            </a:r>
            <a:endParaRPr lang="es-ES" sz="5400" b="1" cap="none" spc="0" dirty="0">
              <a:ln w="10541" cmpd="sng">
                <a:solidFill>
                  <a:srgbClr val="7D7D7D">
                    <a:tint val="100000"/>
                    <a:shade val="100000"/>
                    <a:satMod val="110000"/>
                  </a:srgbClr>
                </a:solidFill>
                <a:prstDash val="solid"/>
              </a:ln>
              <a:solidFill>
                <a:schemeClr val="tx2"/>
              </a:solidFill>
              <a:effectLst>
                <a:outerShdw blurRad="38100" dist="38100" dir="2700000" algn="tl">
                  <a:srgbClr val="000000">
                    <a:alpha val="43137"/>
                  </a:srgbClr>
                </a:outerShdw>
              </a:effectLst>
            </a:endParaRPr>
          </a:p>
        </p:txBody>
      </p:sp>
      <p:sp>
        <p:nvSpPr>
          <p:cNvPr id="5" name="4 CuadroTexto"/>
          <p:cNvSpPr txBox="1"/>
          <p:nvPr/>
        </p:nvSpPr>
        <p:spPr>
          <a:xfrm>
            <a:off x="1763688" y="1772816"/>
            <a:ext cx="6120680" cy="2308324"/>
          </a:xfrm>
          <a:prstGeom prst="rect">
            <a:avLst/>
          </a:prstGeom>
          <a:noFill/>
        </p:spPr>
        <p:txBody>
          <a:bodyPr wrap="square" rtlCol="0">
            <a:spAutoFit/>
          </a:bodyPr>
          <a:lstStyle/>
          <a:p>
            <a:r>
              <a:rPr lang="es-ES" dirty="0"/>
              <a:t>Familiarizarme con  los elementos  básicos que configuran las relaciones laborales, desde el marco legal proporcionado por el código sustantivo del trabajo. La formación se desarrollará teniendo en cuenta los derechos, deberes y obligaciones tanto de empleador como de trabajador y las circunstancias especiales que surgen de tal relación.</a:t>
            </a:r>
          </a:p>
          <a:p>
            <a:endParaRPr lang="es-ES" dirty="0"/>
          </a:p>
        </p:txBody>
      </p:sp>
    </p:spTree>
    <p:extLst>
      <p:ext uri="{BB962C8B-B14F-4D97-AF65-F5344CB8AC3E}">
        <p14:creationId xmlns:p14="http://schemas.microsoft.com/office/powerpoint/2010/main" val="179981215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sz="quarter" idx="13"/>
          </p:nvPr>
        </p:nvSpPr>
        <p:spPr>
          <a:xfrm>
            <a:off x="611560" y="708154"/>
            <a:ext cx="6400800" cy="3474720"/>
          </a:xfrm>
        </p:spPr>
        <p:txBody>
          <a:bodyPr/>
          <a:lstStyle/>
          <a:p>
            <a:endParaRPr lang="es-ES" b="1" dirty="0"/>
          </a:p>
          <a:p>
            <a:pPr algn="ctr"/>
            <a:r>
              <a:rPr lang="es-ES" b="1" dirty="0"/>
              <a:t>Legislación laboral y nómina </a:t>
            </a:r>
            <a:endParaRPr lang="es-ES" b="1" dirty="0" smtClean="0"/>
          </a:p>
          <a:p>
            <a:pPr marL="45720" indent="0" algn="ctr">
              <a:buNone/>
            </a:pPr>
            <a:r>
              <a:rPr lang="es-ES" b="1" dirty="0" smtClean="0">
                <a:hlinkClick r:id="rId2" action="ppaction://hlinkfile"/>
              </a:rPr>
              <a:t>Legislación y Nomina.docx</a:t>
            </a:r>
            <a:endParaRPr lang="es-ES" b="1" dirty="0" smtClean="0"/>
          </a:p>
          <a:p>
            <a:pPr algn="ctr"/>
            <a:endParaRPr lang="es-ES" b="1" dirty="0"/>
          </a:p>
          <a:p>
            <a:pPr marL="45720" indent="0">
              <a:buNone/>
            </a:pPr>
            <a:endParaRPr lang="es-ES" dirty="0"/>
          </a:p>
        </p:txBody>
      </p:sp>
      <p:sp>
        <p:nvSpPr>
          <p:cNvPr id="5" name="4 Botón de acción: Hacia atrás o Anterior">
            <a:hlinkClick r:id="" action="ppaction://hlinkshowjump?jump=firstslide" highlightClick="1"/>
            <a:hlinkHover r:id="" action="ppaction://hlinkshowjump?jump=previousslide"/>
          </p:cNvPr>
          <p:cNvSpPr/>
          <p:nvPr/>
        </p:nvSpPr>
        <p:spPr>
          <a:xfrm>
            <a:off x="2875856" y="3429000"/>
            <a:ext cx="1872208" cy="1152128"/>
          </a:xfrm>
          <a:prstGeom prst="actionButtonBackPrevio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Tree>
    <p:extLst>
      <p:ext uri="{BB962C8B-B14F-4D97-AF65-F5344CB8AC3E}">
        <p14:creationId xmlns:p14="http://schemas.microsoft.com/office/powerpoint/2010/main" val="212644964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sz="quarter" idx="13"/>
          </p:nvPr>
        </p:nvSpPr>
        <p:spPr>
          <a:xfrm>
            <a:off x="1187624" y="720405"/>
            <a:ext cx="6400800" cy="3474720"/>
          </a:xfrm>
        </p:spPr>
        <p:txBody>
          <a:bodyPr/>
          <a:lstStyle/>
          <a:p>
            <a:endParaRPr lang="es-ES" b="1" dirty="0"/>
          </a:p>
          <a:p>
            <a:r>
              <a:rPr lang="es-ES" b="1" dirty="0"/>
              <a:t>Planilla; liquidación </a:t>
            </a:r>
            <a:r>
              <a:rPr lang="es-ES" b="1" dirty="0" smtClean="0"/>
              <a:t>nómina </a:t>
            </a:r>
          </a:p>
          <a:p>
            <a:pPr marL="45720" indent="0">
              <a:buNone/>
            </a:pPr>
            <a:r>
              <a:rPr lang="es-CO" b="1" dirty="0" smtClean="0">
                <a:hlinkClick r:id="rId2" action="ppaction://hlinkfile"/>
              </a:rPr>
              <a:t>NOMINA_PAGO_DE_SUELDOS_LW.xls</a:t>
            </a:r>
            <a:endParaRPr lang="es-ES" dirty="0"/>
          </a:p>
        </p:txBody>
      </p:sp>
      <p:sp>
        <p:nvSpPr>
          <p:cNvPr id="4" name="3 Botón de acción: Personalizar">
            <a:hlinkClick r:id="" action="ppaction://hlinkshowjump?jump=firstslide" highlightClick="1"/>
            <a:hlinkHover r:id="" action="ppaction://hlinkshowjump?jump=firstslide"/>
          </p:cNvPr>
          <p:cNvSpPr/>
          <p:nvPr/>
        </p:nvSpPr>
        <p:spPr>
          <a:xfrm>
            <a:off x="3347864" y="3933056"/>
            <a:ext cx="1584176" cy="720080"/>
          </a:xfrm>
          <a:prstGeom prst="actionButtonBlank">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dirty="0" smtClean="0"/>
              <a:t>INICIO</a:t>
            </a:r>
            <a:endParaRPr lang="es-ES" dirty="0"/>
          </a:p>
        </p:txBody>
      </p:sp>
    </p:spTree>
    <p:extLst>
      <p:ext uri="{BB962C8B-B14F-4D97-AF65-F5344CB8AC3E}">
        <p14:creationId xmlns:p14="http://schemas.microsoft.com/office/powerpoint/2010/main" val="369479524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sz="quarter" idx="13"/>
          </p:nvPr>
        </p:nvSpPr>
        <p:spPr/>
        <p:txBody>
          <a:bodyPr/>
          <a:lstStyle/>
          <a:p>
            <a:pPr marL="45720" indent="0" algn="just">
              <a:buNone/>
            </a:pPr>
            <a:endParaRPr lang="es-ES" b="1" dirty="0"/>
          </a:p>
          <a:p>
            <a:pPr algn="just"/>
            <a:r>
              <a:rPr lang="es-ES" b="1" dirty="0"/>
              <a:t>Video Explicativo sobre: cómo liquidar una nómina </a:t>
            </a:r>
          </a:p>
          <a:p>
            <a:pPr marL="45720" indent="0">
              <a:buNone/>
            </a:pPr>
            <a:endParaRPr lang="es-ES" dirty="0"/>
          </a:p>
        </p:txBody>
      </p:sp>
      <p:sp>
        <p:nvSpPr>
          <p:cNvPr id="4" name="3 Botón de acción: Personalizar">
            <a:hlinkClick r:id="" action="ppaction://hlinkshowjump?jump=firstslide" highlightClick="1"/>
          </p:cNvPr>
          <p:cNvSpPr/>
          <p:nvPr/>
        </p:nvSpPr>
        <p:spPr>
          <a:xfrm>
            <a:off x="3491880" y="3429000"/>
            <a:ext cx="2016224" cy="720080"/>
          </a:xfrm>
          <a:prstGeom prst="actionButtonBlank">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dirty="0" smtClean="0"/>
              <a:t>INICIO</a:t>
            </a:r>
            <a:endParaRPr lang="es-ES" dirty="0"/>
          </a:p>
        </p:txBody>
      </p:sp>
      <p:sp>
        <p:nvSpPr>
          <p:cNvPr id="2" name="Rectángulo 1"/>
          <p:cNvSpPr/>
          <p:nvPr/>
        </p:nvSpPr>
        <p:spPr>
          <a:xfrm>
            <a:off x="1547664" y="2145714"/>
            <a:ext cx="6336704" cy="369332"/>
          </a:xfrm>
          <a:prstGeom prst="rect">
            <a:avLst/>
          </a:prstGeom>
        </p:spPr>
        <p:txBody>
          <a:bodyPr wrap="square">
            <a:spAutoFit/>
          </a:bodyPr>
          <a:lstStyle/>
          <a:p>
            <a:r>
              <a:rPr lang="es-CO" dirty="0">
                <a:hlinkClick r:id="rId2"/>
              </a:rPr>
              <a:t>https://www.youtube.com/watch?v=f6ebFeZ6meI</a:t>
            </a:r>
            <a:endParaRPr lang="es-CO" dirty="0"/>
          </a:p>
        </p:txBody>
      </p:sp>
    </p:spTree>
    <p:extLst>
      <p:ext uri="{BB962C8B-B14F-4D97-AF65-F5344CB8AC3E}">
        <p14:creationId xmlns:p14="http://schemas.microsoft.com/office/powerpoint/2010/main" val="89155749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835696" y="980728"/>
            <a:ext cx="6523127" cy="2592288"/>
          </a:xfrm>
          <a:solidFill>
            <a:schemeClr val="bg1"/>
          </a:solidFill>
        </p:spPr>
        <p:txBody>
          <a:bodyPr/>
          <a:lstStyle/>
          <a:p>
            <a:pPr marL="0" indent="0" algn="just">
              <a:buNone/>
            </a:pPr>
            <a:r>
              <a:rPr lang="es-ES" sz="1600" dirty="0">
                <a:effectLst/>
                <a:latin typeface="Arial"/>
                <a:ea typeface="Calibri"/>
              </a:rPr>
              <a:t>La nómina es un documento de soporte donde el empleador relaciona los pagos de cada periodo contable a sus trabajadores. Consta de tres partes: 1- Es la parte informativa donde se relaciona todo el encabezamiento: razón social de la empresa, NIT, periodo de pago, nombre del documento, nombre y cargo del trabajador, días laborados, consecutivo, salario básico. 2-Consta del devengado y el deducido. 3- La conforman los parafiscales y las deducciones o apropiaciones para prestaciones sociales y las firmas de quien elabora, </a:t>
            </a:r>
            <a:r>
              <a:rPr lang="es-ES" sz="1600" spc="-300" dirty="0" smtClean="0">
                <a:effectLst/>
                <a:latin typeface="Arial"/>
                <a:ea typeface="Calibri"/>
              </a:rPr>
              <a:t>revisa y a</a:t>
            </a:r>
            <a:r>
              <a:rPr lang="es-ES" sz="1600" dirty="0" smtClean="0">
                <a:effectLst/>
                <a:latin typeface="Arial"/>
                <a:ea typeface="Calibri"/>
              </a:rPr>
              <a:t>prueba.</a:t>
            </a:r>
            <a:r>
              <a:rPr lang="es-ES" sz="1800" dirty="0" smtClean="0">
                <a:effectLst/>
                <a:latin typeface="Arial"/>
                <a:ea typeface="Calibri"/>
              </a:rPr>
              <a:t/>
            </a:r>
            <a:br>
              <a:rPr lang="es-ES" sz="1800" dirty="0" smtClean="0">
                <a:effectLst/>
                <a:latin typeface="Arial"/>
                <a:ea typeface="Calibri"/>
              </a:rPr>
            </a:br>
            <a:endParaRPr lang="es-ES" sz="1800" b="0" dirty="0">
              <a:ln w="18415" cmpd="sng">
                <a:solidFill>
                  <a:srgbClr val="FFFFFF"/>
                </a:solidFill>
                <a:prstDash val="solid"/>
              </a:ln>
              <a:solidFill>
                <a:schemeClr val="tx2"/>
              </a:solidFill>
              <a:effectLst>
                <a:outerShdw blurRad="63500" dir="3600000" algn="tl" rotWithShape="0">
                  <a:srgbClr val="000000">
                    <a:alpha val="70000"/>
                  </a:srgbClr>
                </a:outerShdw>
              </a:effectLst>
            </a:endParaRPr>
          </a:p>
        </p:txBody>
      </p:sp>
      <p:sp>
        <p:nvSpPr>
          <p:cNvPr id="3" name="2 Marcador de contenido"/>
          <p:cNvSpPr>
            <a:spLocks noGrp="1"/>
          </p:cNvSpPr>
          <p:nvPr>
            <p:ph sz="quarter" idx="13"/>
          </p:nvPr>
        </p:nvSpPr>
        <p:spPr>
          <a:xfrm>
            <a:off x="2195736" y="476672"/>
            <a:ext cx="5348064" cy="537240"/>
          </a:xfrm>
        </p:spPr>
        <p:txBody>
          <a:bodyPr/>
          <a:lstStyle/>
          <a:p>
            <a:pPr marL="45720" indent="0" algn="ctr">
              <a:buNone/>
            </a:pPr>
            <a:r>
              <a:rPr lang="es-ES" dirty="0" smtClean="0">
                <a:effectLst>
                  <a:outerShdw blurRad="38100" dist="38100" dir="2700000" algn="tl">
                    <a:srgbClr val="000000">
                      <a:alpha val="43137"/>
                    </a:srgbClr>
                  </a:outerShdw>
                </a:effectLst>
              </a:rPr>
              <a:t> </a:t>
            </a:r>
            <a:r>
              <a:rPr lang="es-ES" dirty="0" smtClean="0">
                <a:effectLst>
                  <a:outerShdw blurRad="38100" dist="38100" dir="2700000" algn="tl">
                    <a:srgbClr val="000000">
                      <a:alpha val="43137"/>
                    </a:srgbClr>
                  </a:outerShdw>
                </a:effectLst>
              </a:rPr>
              <a:t>NOMINA</a:t>
            </a:r>
            <a:endParaRPr lang="es-ES" dirty="0">
              <a:effectLst>
                <a:outerShdw blurRad="38100" dist="38100" dir="2700000" algn="tl">
                  <a:srgbClr val="000000">
                    <a:alpha val="43137"/>
                  </a:srgbClr>
                </a:outerShdw>
              </a:effectLst>
            </a:endParaRP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35696" y="3573016"/>
            <a:ext cx="6552728" cy="27363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29916005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Grp="1" noChangeAspect="1" noChangeArrowheads="1"/>
          </p:cNvPicPr>
          <p:nvPr>
            <p:ph sz="quarter" idx="13"/>
          </p:nvPr>
        </p:nvPicPr>
        <p:blipFill>
          <a:blip r:embed="rId2">
            <a:extLst>
              <a:ext uri="{28A0092B-C50C-407E-A947-70E740481C1C}">
                <a14:useLocalDpi xmlns:a14="http://schemas.microsoft.com/office/drawing/2010/main" val="0"/>
              </a:ext>
            </a:extLst>
          </a:blip>
          <a:srcRect/>
          <a:stretch>
            <a:fillRect/>
          </a:stretch>
        </p:blipFill>
        <p:spPr bwMode="auto">
          <a:xfrm>
            <a:off x="683568" y="2924944"/>
            <a:ext cx="7759396" cy="19208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3 CuadroTexto"/>
          <p:cNvSpPr txBox="1"/>
          <p:nvPr/>
        </p:nvSpPr>
        <p:spPr>
          <a:xfrm>
            <a:off x="1907704" y="1268760"/>
            <a:ext cx="5040560" cy="830997"/>
          </a:xfrm>
          <a:prstGeom prst="rect">
            <a:avLst/>
          </a:prstGeom>
          <a:noFill/>
        </p:spPr>
        <p:txBody>
          <a:bodyPr wrap="square" rtlCol="0">
            <a:spAutoFit/>
          </a:bodyPr>
          <a:lstStyle/>
          <a:p>
            <a:pPr algn="ctr"/>
            <a:r>
              <a:rPr lang="es-ES" sz="2400" dirty="0" smtClean="0">
                <a:solidFill>
                  <a:srgbClr val="FF0000"/>
                </a:solidFill>
              </a:rPr>
              <a:t>PORCENTAJES A TENER EN CUENTA EN LA NÒMINA</a:t>
            </a:r>
            <a:endParaRPr lang="es-ES" sz="2400" dirty="0">
              <a:solidFill>
                <a:srgbClr val="FF0000"/>
              </a:solidFill>
            </a:endParaRPr>
          </a:p>
        </p:txBody>
      </p:sp>
      <p:sp>
        <p:nvSpPr>
          <p:cNvPr id="6" name="5 Botón de acción: Personalizar">
            <a:hlinkClick r:id="" action="ppaction://hlinkshowjump?jump=endshow" highlightClick="1"/>
            <a:hlinkHover r:id="" action="ppaction://hlinkshowjump?jump=endshow"/>
          </p:cNvPr>
          <p:cNvSpPr/>
          <p:nvPr/>
        </p:nvSpPr>
        <p:spPr>
          <a:xfrm>
            <a:off x="2915816" y="5517232"/>
            <a:ext cx="2736304" cy="576064"/>
          </a:xfrm>
          <a:prstGeom prst="actionButtonBlank">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dirty="0" smtClean="0"/>
              <a:t>FIN DE LA PRESENTACION</a:t>
            </a:r>
            <a:endParaRPr lang="es-ES" dirty="0"/>
          </a:p>
        </p:txBody>
      </p:sp>
    </p:spTree>
    <p:extLst>
      <p:ext uri="{BB962C8B-B14F-4D97-AF65-F5344CB8AC3E}">
        <p14:creationId xmlns:p14="http://schemas.microsoft.com/office/powerpoint/2010/main" val="195402962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75656" y="1844824"/>
            <a:ext cx="6392400" cy="26300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365462540"/>
      </p:ext>
    </p:extLst>
  </p:cSld>
  <p:clrMapOvr>
    <a:masterClrMapping/>
  </p:clrMapOvr>
  <p:timing>
    <p:tnLst>
      <p:par>
        <p:cTn id="1" dur="indefinite" restart="never" nodeType="tmRoot"/>
      </p:par>
    </p:tnLst>
  </p:timing>
</p:sld>
</file>

<file path=ppt/theme/theme1.xml><?xml version="1.0" encoding="utf-8"?>
<a:theme xmlns:a="http://schemas.openxmlformats.org/drawingml/2006/main" name="Transmisión de listas">
  <a:themeElements>
    <a:clrScheme name="Transmisión de listas">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Transmisión de listas">
      <a:majorFont>
        <a:latin typeface="Trebuchet MS"/>
        <a:ea typeface=""/>
        <a:cs typeface=""/>
        <a:font script="Jpan" typeface="HGｺﾞｼｯｸM"/>
        <a:font script="Hang" typeface="HY그래픽B"/>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ｺﾞｼｯｸM"/>
        <a:font script="Hang" typeface="HY그래픽M"/>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ransmisión de listas">
      <a:fillStyleLst>
        <a:solidFill>
          <a:schemeClr val="phClr"/>
        </a:solidFill>
        <a:gradFill rotWithShape="1">
          <a:gsLst>
            <a:gs pos="28000">
              <a:schemeClr val="phClr">
                <a:tint val="18000"/>
                <a:satMod val="120000"/>
                <a:lumMod val="88000"/>
              </a:schemeClr>
            </a:gs>
            <a:gs pos="100000">
              <a:schemeClr val="phClr">
                <a:tint val="40000"/>
                <a:satMod val="100000"/>
                <a:lumMod val="78000"/>
              </a:schemeClr>
            </a:gs>
          </a:gsLst>
          <a:lin ang="5400000" scaled="0"/>
        </a:gradFill>
        <a:gradFill rotWithShape="1">
          <a:gsLst>
            <a:gs pos="0">
              <a:schemeClr val="phClr">
                <a:lumMod val="95000"/>
              </a:schemeClr>
            </a:gs>
            <a:gs pos="100000">
              <a:schemeClr val="phClr">
                <a:shade val="82000"/>
                <a:satMod val="125000"/>
                <a:lumMod val="74000"/>
              </a:schemeClr>
            </a:gs>
          </a:gsLst>
          <a:lin ang="5400000" scaled="0"/>
        </a:gradFill>
      </a:fillStyleLst>
      <a:lnStyleLst>
        <a:ln w="9525" cap="flat" cmpd="sng" algn="ctr">
          <a:solidFill>
            <a:schemeClr val="phClr"/>
          </a:solidFill>
          <a:prstDash val="solid"/>
        </a:ln>
        <a:ln w="15875" cap="flat" cmpd="sng" algn="ctr">
          <a:solidFill>
            <a:schemeClr val="phClr">
              <a:shade val="75000"/>
              <a:satMod val="125000"/>
              <a:lumMod val="75000"/>
            </a:schemeClr>
          </a:solidFill>
          <a:prstDash val="solid"/>
        </a:ln>
        <a:ln w="25400" cap="flat" cmpd="sng" algn="ctr">
          <a:solidFill>
            <a:schemeClr val="phClr"/>
          </a:solidFill>
          <a:prstDash val="solid"/>
        </a:ln>
      </a:lnStyleLst>
      <a:effectStyleLst>
        <a:effectStyle>
          <a:effectLst>
            <a:outerShdw blurRad="63500" dist="50800" dir="5400000" sx="98000" sy="98000" rotWithShape="0">
              <a:srgbClr val="000000">
                <a:alpha val="20000"/>
              </a:srgbClr>
            </a:outerShdw>
          </a:effectLst>
        </a:effectStyle>
        <a:effectStyle>
          <a:effectLst>
            <a:outerShdw blurRad="40005" dist="22984" dir="5400000" rotWithShape="0">
              <a:srgbClr val="000000">
                <a:alpha val="45000"/>
              </a:srgbClr>
            </a:outerShdw>
          </a:effectLst>
          <a:scene3d>
            <a:camera prst="orthographicFront">
              <a:rot lat="0" lon="0" rev="0"/>
            </a:camera>
            <a:lightRig rig="balanced" dir="tr"/>
          </a:scene3d>
          <a:sp3d prstMaterial="matte">
            <a:bevelT w="19050" h="38100"/>
          </a:sp3d>
        </a:effectStyle>
        <a:effectStyle>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phClr">
                <a:shade val="30000"/>
                <a:satMod val="120000"/>
              </a:schemeClr>
            </a:contourClr>
          </a:sp3d>
        </a:effectStyle>
      </a:effectStyleLst>
      <a:bgFillStyleLst>
        <a:solidFill>
          <a:schemeClr val="phClr"/>
        </a:solidFill>
        <a:gradFill rotWithShape="1">
          <a:gsLst>
            <a:gs pos="0">
              <a:schemeClr val="phClr">
                <a:tint val="98000"/>
                <a:shade val="90000"/>
                <a:satMod val="160000"/>
                <a:lumMod val="100000"/>
              </a:schemeClr>
            </a:gs>
            <a:gs pos="60000">
              <a:schemeClr val="phClr">
                <a:tint val="95000"/>
                <a:shade val="100000"/>
                <a:satMod val="130000"/>
                <a:lumMod val="130000"/>
              </a:schemeClr>
            </a:gs>
            <a:gs pos="100000">
              <a:schemeClr val="phClr">
                <a:tint val="97000"/>
                <a:shade val="100000"/>
                <a:hueMod val="100000"/>
                <a:satMod val="140000"/>
                <a:lumMod val="80000"/>
              </a:schemeClr>
            </a:gs>
          </a:gsLst>
          <a:path path="circle">
            <a:fillToRect l="20000" t="10000" r="20000" b="60000"/>
          </a:path>
        </a:gradFill>
        <a:gradFill rotWithShape="1">
          <a:gsLst>
            <a:gs pos="0">
              <a:schemeClr val="phClr">
                <a:tint val="94000"/>
                <a:satMod val="160000"/>
                <a:lumMod val="160000"/>
              </a:schemeClr>
            </a:gs>
            <a:gs pos="42000">
              <a:schemeClr val="phClr">
                <a:tint val="94000"/>
                <a:shade val="94000"/>
                <a:satMod val="160000"/>
                <a:lumMod val="130000"/>
              </a:schemeClr>
            </a:gs>
            <a:gs pos="100000">
              <a:schemeClr val="phClr">
                <a:tint val="97000"/>
                <a:shade val="94000"/>
                <a:satMod val="180000"/>
                <a:lumMod val="84000"/>
              </a:schemeClr>
            </a:gs>
          </a:gsLst>
          <a:path path="circle">
            <a:fillToRect l="24000" t="44000" r="24000" b="12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Slipstream</Template>
  <TotalTime>139</TotalTime>
  <Words>201</Words>
  <Application>Microsoft Office PowerPoint</Application>
  <PresentationFormat>Presentación en pantalla (4:3)</PresentationFormat>
  <Paragraphs>24</Paragraphs>
  <Slides>8</Slides>
  <Notes>1</Notes>
  <HiddenSlides>0</HiddenSlides>
  <MMClips>0</MMClips>
  <ScaleCrop>false</ScaleCrop>
  <HeadingPairs>
    <vt:vector size="6" baseType="variant">
      <vt:variant>
        <vt:lpstr>Tema</vt:lpstr>
      </vt:variant>
      <vt:variant>
        <vt:i4>1</vt:i4>
      </vt:variant>
      <vt:variant>
        <vt:lpstr>Títulos de diapositiva</vt:lpstr>
      </vt:variant>
      <vt:variant>
        <vt:i4>8</vt:i4>
      </vt:variant>
      <vt:variant>
        <vt:lpstr>Presentaciones personalizadas</vt:lpstr>
      </vt:variant>
      <vt:variant>
        <vt:i4>1</vt:i4>
      </vt:variant>
    </vt:vector>
  </HeadingPairs>
  <TitlesOfParts>
    <vt:vector size="10" baseType="lpstr">
      <vt:lpstr>Transmisión de listas</vt:lpstr>
      <vt:lpstr>TRABAJO FINAL INFORMATICA</vt:lpstr>
      <vt:lpstr>Presentación de PowerPoint</vt:lpstr>
      <vt:lpstr>Presentación de PowerPoint</vt:lpstr>
      <vt:lpstr>Presentación de PowerPoint</vt:lpstr>
      <vt:lpstr>Presentación de PowerPoint</vt:lpstr>
      <vt:lpstr>La nómina es un documento de soporte donde el empleador relaciona los pagos de cada periodo contable a sus trabajadores. Consta de tres partes: 1- Es la parte informativa donde se relaciona todo el encabezamiento: razón social de la empresa, NIT, periodo de pago, nombre del documento, nombre y cargo del trabajador, días laborados, consecutivo, salario básico. 2-Consta del devengado y el deducido. 3- La conforman los parafiscales y las deducciones o apropiaciones para prestaciones sociales y las firmas de quien elabora, revisa y aprueba. </vt:lpstr>
      <vt:lpstr>Presentación de PowerPoint</vt:lpstr>
      <vt:lpstr>Presentación de PowerPoint</vt:lpstr>
      <vt:lpstr>Presentación personalizada 1</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TRABAJO FINAL INFORMATICA</dc:title>
  <dc:creator>Video</dc:creator>
  <cp:lastModifiedBy>Video</cp:lastModifiedBy>
  <cp:revision>19</cp:revision>
  <dcterms:created xsi:type="dcterms:W3CDTF">2014-05-27T19:30:53Z</dcterms:created>
  <dcterms:modified xsi:type="dcterms:W3CDTF">2014-05-30T21:39:17Z</dcterms:modified>
</cp:coreProperties>
</file>